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2" r:id="rId2"/>
    <p:sldId id="331" r:id="rId3"/>
    <p:sldId id="333" r:id="rId4"/>
    <p:sldId id="334" r:id="rId5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20" autoAdjust="0"/>
  </p:normalViewPr>
  <p:slideViewPr>
    <p:cSldViewPr snapToGrid="0">
      <p:cViewPr varScale="1">
        <p:scale>
          <a:sx n="75" d="100"/>
          <a:sy n="75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-3564" y="-90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F697DD57-2754-49FB-86BE-1D877DD47AC8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8FD85-C081-4A9D-B4B9-71F9AC51F4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912236-3D40-4054-A9EF-299D65DDB3AD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DD9EA3-7CF9-4188-9101-5EA11A22BA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6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 userDrawn="1"/>
        </p:nvSpPr>
        <p:spPr>
          <a:xfrm>
            <a:off x="1116013" y="0"/>
            <a:ext cx="8026400" cy="639763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60000">
                <a:srgbClr val="85C2FF">
                  <a:lumMod val="100000"/>
                </a:srgbClr>
              </a:gs>
              <a:gs pos="100000">
                <a:srgbClr val="C4D6EB"/>
              </a:gs>
              <a:gs pos="100000">
                <a:srgbClr val="FFEBF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81750"/>
            <a:ext cx="9144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1 CuadroTexto"/>
          <p:cNvSpPr txBox="1">
            <a:spLocks noChangeArrowheads="1"/>
          </p:cNvSpPr>
          <p:nvPr userDrawn="1"/>
        </p:nvSpPr>
        <p:spPr bwMode="auto">
          <a:xfrm>
            <a:off x="8197850" y="6548438"/>
            <a:ext cx="94615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fld id="{0B2320EB-43D0-4000-A793-4967E151D0D9}" type="slidenum">
              <a:rPr lang="es-ES" sz="1400"/>
              <a:pPr algn="ctr" eaLnBrk="1" hangingPunct="1">
                <a:defRPr/>
              </a:pPr>
              <a:t>‹Nº›</a:t>
            </a:fld>
            <a:endParaRPr lang="es-ES" sz="1400"/>
          </a:p>
        </p:txBody>
      </p:sp>
      <p:sp>
        <p:nvSpPr>
          <p:cNvPr id="5" name="Rectangle 4"/>
          <p:cNvSpPr/>
          <p:nvPr userDrawn="1"/>
        </p:nvSpPr>
        <p:spPr>
          <a:xfrm>
            <a:off x="0" y="620713"/>
            <a:ext cx="9144000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6" name="Picture 2" descr="C:\Julien\ECN Working Group\ECN_WorkShop2_Sep2012\Presentation\ECN- Banner-LP.jpg"/>
          <p:cNvPicPr>
            <a:picLocks noChangeAspect="1" noChangeArrowheads="1"/>
          </p:cNvPicPr>
          <p:nvPr userDrawn="1"/>
        </p:nvPicPr>
        <p:blipFill>
          <a:blip r:embed="rId3" cstate="print"/>
          <a:srcRect r="75075"/>
          <a:stretch>
            <a:fillRect/>
          </a:stretch>
        </p:blipFill>
        <p:spPr bwMode="auto">
          <a:xfrm>
            <a:off x="0" y="0"/>
            <a:ext cx="11160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272622" y="58692"/>
            <a:ext cx="871130" cy="523220"/>
          </a:xfrm>
          <a:prstGeom prst="rect">
            <a:avLst/>
          </a:prstGeom>
          <a:noFill/>
          <a:scene3d>
            <a:camera prst="orthographicFront"/>
            <a:lightRig rig="flood" dir="t"/>
          </a:scene3d>
          <a:sp3d extrusionH="76200" prstMaterial="metal">
            <a:bevelT w="12700"/>
            <a:extrusionClr>
              <a:schemeClr val="tx2"/>
            </a:extrusionClr>
          </a:sp3d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ECN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http://www.sandia.gov/ecn/assets/images/ecn-banner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" y="3175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6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78100" y="2603500"/>
            <a:ext cx="399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err="1" smtClean="0">
                <a:solidFill>
                  <a:schemeClr val="tx2">
                    <a:lumMod val="75000"/>
                  </a:schemeClr>
                </a:solidFill>
              </a:rPr>
              <a:t>Evaporative</a:t>
            </a:r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 Spray G:</a:t>
            </a:r>
            <a:endParaRPr lang="es-E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144183" y="3403600"/>
            <a:ext cx="2866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 err="1" smtClean="0">
                <a:solidFill>
                  <a:schemeClr val="accent1">
                    <a:lumMod val="50000"/>
                  </a:schemeClr>
                </a:solidFill>
              </a:rPr>
              <a:t>Guidelines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 &amp; </a:t>
            </a:r>
            <a:r>
              <a:rPr lang="es-ES" sz="2000" dirty="0" err="1" smtClean="0">
                <a:solidFill>
                  <a:schemeClr val="accent1">
                    <a:lumMod val="50000"/>
                  </a:schemeClr>
                </a:solidFill>
              </a:rPr>
              <a:t>Participants</a:t>
            </a:r>
            <a:r>
              <a:rPr lang="es-E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1333500" y="3249831"/>
            <a:ext cx="65532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431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1187450" y="28575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Evaporative Spray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G -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Participants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8600" y="850900"/>
            <a:ext cx="4366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</a:rPr>
              <a:t>Evaporative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 Spray G (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</a:rPr>
              <a:t>possible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s-ES" b="1" dirty="0" err="1" smtClean="0">
                <a:solidFill>
                  <a:schemeClr val="accent1">
                    <a:lumMod val="50000"/>
                  </a:schemeClr>
                </a:solidFill>
              </a:rPr>
              <a:t>Participants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12357"/>
              </p:ext>
            </p:extLst>
          </p:nvPr>
        </p:nvGraphicFramePr>
        <p:xfrm>
          <a:off x="228600" y="1220232"/>
          <a:ext cx="8768617" cy="5196760"/>
        </p:xfrm>
        <a:graphic>
          <a:graphicData uri="http://schemas.openxmlformats.org/drawingml/2006/table">
            <a:tbl>
              <a:tblPr/>
              <a:tblGrid>
                <a:gridCol w="2318139"/>
                <a:gridCol w="3208441"/>
                <a:gridCol w="3242037"/>
              </a:tblGrid>
              <a:tr h="131180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b="1" dirty="0" err="1">
                          <a:effectLst/>
                        </a:rPr>
                        <a:t>Name</a:t>
                      </a:r>
                      <a:r>
                        <a:rPr lang="es-ES" sz="1600" b="1" dirty="0">
                          <a:effectLst/>
                        </a:rPr>
                        <a:t>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b="1">
                          <a:effectLst/>
                        </a:rPr>
                        <a:t>Institution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b="1">
                          <a:effectLst/>
                        </a:rPr>
                        <a:t>email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Julien Manin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Sandia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jmanin@sandia.gov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Lyle Pickett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Sandia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lmpicke@sandia.gov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Wei Zeng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Sandia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solidFill>
                            <a:srgbClr val="222222"/>
                          </a:solidFill>
                          <a:effectLst/>
                        </a:rPr>
                        <a:t>wzeng@sandia.gov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Gilles Bruneaux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IFPen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Gilles.bruneaux@ifpen.fr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Lama Itani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IFPen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solidFill>
                            <a:srgbClr val="222222"/>
                          </a:solidFill>
                          <a:effectLst/>
                        </a:rPr>
                        <a:t>lama.itani@ifpen.fr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Scott Parrish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GM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scott.parrish@gm.com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Ronald Grover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GM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ronald.grover@gm.com;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80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Luigi Allocca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IM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l.allocca@im.cnr.it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Josh Lacey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University of Melbourne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joshua.lacey@unimelb.edu.au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Youngjing Jung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dirty="0">
                          <a:effectLst/>
                        </a:rPr>
                        <a:t>KAIST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yjjung@kaist.ac.kr;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Peter Hutchins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dirty="0" err="1">
                          <a:effectLst/>
                        </a:rPr>
                        <a:t>Infineum</a:t>
                      </a:r>
                      <a:r>
                        <a:rPr lang="es-ES" sz="1600" dirty="0">
                          <a:effectLst/>
                        </a:rPr>
                        <a:t>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p.t.hutchins@gmail.com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Noah Van Dam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dirty="0">
                          <a:effectLst/>
                        </a:rPr>
                        <a:t>UW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nvandam@wisc.edu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Tommasso Lucchini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dirty="0" err="1">
                          <a:effectLst/>
                        </a:rPr>
                        <a:t>Polit</a:t>
                      </a:r>
                      <a:r>
                        <a:rPr lang="es-ES" sz="1600" dirty="0">
                          <a:effectLst/>
                        </a:rPr>
                        <a:t>. di Milano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tommaso.lucchini@polimi.it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80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Sibendu Som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dirty="0">
                          <a:effectLst/>
                        </a:rPr>
                        <a:t>ANL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600">
                          <a:effectLst/>
                        </a:rPr>
                        <a:t>ssom@anl.gov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80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Chris Powell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ANL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powell@anl.gov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Alan Kastengren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ANL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akastengren@anl.gov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David P. Schmidt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University of Massachussets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schmidt@ecs.umass.edu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180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Raúl Payri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CMT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rpayri@mot.upv.es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3"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Daniel Vaquerizo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>
                          <a:effectLst/>
                        </a:rPr>
                        <a:t>CMT 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1600" dirty="0">
                          <a:effectLst/>
                        </a:rPr>
                        <a:t>davasan@mot.upv.es</a:t>
                      </a:r>
                    </a:p>
                  </a:txBody>
                  <a:tcPr marL="11998" marR="11998" marT="7999" marB="7999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1187450" y="28575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Evaporative Spray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G -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Guidelines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8600" y="850900"/>
            <a:ext cx="321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Evaporative Spray G Guidelines: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98500" y="1220232"/>
            <a:ext cx="7747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Experimental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Comparison of measurements between institutions to create recommended measurements and best practices.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Liquid and Vapor penetration defined as maximum axial penetration.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DBI visualization is recommended when measuring liquid penetration.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 general, the recommendations made in the spray visualization part of ECN3 would be a good starting point.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Create an experimental database of vapor and liquid spray characteristics for modelers.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Implement variations of ambient pressure around the Spray G nominal point to find spray-collapsing conditions.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 general, parametric variations around the nominal point are welcomed for database purposes as well as to identify different relations.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Understanding plume to plume interactions by tracking individual plumes using frontal visualization.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Understanding flash-boiling. 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Frontal and lateral visualization using Mie and/or Schlieren.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Effect of ambient density, fuel temperature and injection pressure on flash boiling.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to characterize cavitation?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Other measurements: fuel concentration maps, effect of fuel impacting walls, multiple injections…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Modeling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Establish recommended practices to promote agreement between institutions.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Development and validation of models for different operating conditions (Spray G, G2,G3).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Validation of models against those points identified as spray-collapsing conditions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0798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1" y="1241425"/>
            <a:ext cx="9143999" cy="5257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  <a:defRPr/>
            </a:pPr>
            <a:r>
              <a:rPr lang="en-US" sz="2400" u="sng" dirty="0" smtClean="0">
                <a:solidFill>
                  <a:srgbClr val="0070C0"/>
                </a:solidFill>
              </a:rPr>
              <a:t>Parameter </a:t>
            </a:r>
            <a:r>
              <a:rPr lang="en-US" sz="2400" dirty="0" smtClean="0">
                <a:solidFill>
                  <a:srgbClr val="0070C0"/>
                </a:solidFill>
              </a:rPr>
              <a:t>			</a:t>
            </a:r>
            <a:r>
              <a:rPr lang="en-US" sz="2400" u="sng" dirty="0" smtClean="0">
                <a:solidFill>
                  <a:srgbClr val="0070C0"/>
                </a:solidFill>
              </a:rPr>
              <a:t>Spray G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u="sng" dirty="0" smtClean="0">
                <a:solidFill>
                  <a:srgbClr val="0070C0"/>
                </a:solidFill>
              </a:rPr>
              <a:t>Spray G2</a:t>
            </a:r>
            <a:r>
              <a:rPr lang="en-US" sz="2400" dirty="0" smtClean="0">
                <a:solidFill>
                  <a:srgbClr val="0070C0"/>
                </a:solidFill>
              </a:rPr>
              <a:t>	</a:t>
            </a:r>
            <a:r>
              <a:rPr lang="en-US" sz="2400" u="sng" dirty="0" smtClean="0">
                <a:solidFill>
                  <a:srgbClr val="0070C0"/>
                </a:solidFill>
              </a:rPr>
              <a:t>Spray G3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Fuel				</a:t>
            </a:r>
            <a:r>
              <a:rPr lang="en-US" sz="2400" dirty="0" err="1" smtClean="0"/>
              <a:t>Iso</a:t>
            </a:r>
            <a:r>
              <a:rPr lang="en-US" sz="2400" dirty="0" smtClean="0"/>
              <a:t>-octane	 </a:t>
            </a:r>
            <a:r>
              <a:rPr lang="en-US" sz="2400" dirty="0" err="1" smtClean="0"/>
              <a:t>Iso</a:t>
            </a:r>
            <a:r>
              <a:rPr lang="en-US" sz="2400" dirty="0" smtClean="0"/>
              <a:t>-octane	 </a:t>
            </a:r>
            <a:r>
              <a:rPr lang="en-US" sz="2400" dirty="0" err="1" smtClean="0"/>
              <a:t>Iso</a:t>
            </a:r>
            <a:r>
              <a:rPr lang="en-US" sz="2400" dirty="0" smtClean="0"/>
              <a:t>-octane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Fuel pressure		20 </a:t>
            </a:r>
            <a:r>
              <a:rPr lang="en-US" sz="2400" dirty="0" err="1" smtClean="0"/>
              <a:t>Mpa</a:t>
            </a:r>
            <a:r>
              <a:rPr lang="en-US" sz="2400" dirty="0" smtClean="0"/>
              <a:t>	 20 </a:t>
            </a:r>
            <a:r>
              <a:rPr lang="en-US" sz="2400" dirty="0" err="1" smtClean="0"/>
              <a:t>Mpa</a:t>
            </a:r>
            <a:r>
              <a:rPr lang="en-US" sz="2400" dirty="0" smtClean="0"/>
              <a:t>	 20 </a:t>
            </a:r>
            <a:r>
              <a:rPr lang="en-US" sz="2400" dirty="0" err="1" smtClean="0"/>
              <a:t>MPa</a:t>
            </a:r>
            <a:endParaRPr lang="en-US" sz="2400" dirty="0" smtClean="0"/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Fuel temperature		90ᵒ C 		 90ᵒ C		 90ᵒ C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Injector temperature	90ᵒ C		 90ᵒ C		 90ᵒ C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Ambient temperature	300ᵒ C		</a:t>
            </a:r>
            <a:r>
              <a:rPr lang="en-US" sz="2400" dirty="0" smtClean="0">
                <a:solidFill>
                  <a:srgbClr val="FF0000"/>
                </a:solidFill>
              </a:rPr>
              <a:t> 60ᵒ C		 60ᵒ C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/>
              <a:t>Ambient density 		3.5 </a:t>
            </a:r>
            <a:r>
              <a:rPr lang="en-US" sz="2400" dirty="0" smtClean="0"/>
              <a:t>kg/m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0.5 kg/m</a:t>
            </a:r>
            <a:r>
              <a:rPr lang="en-US" sz="2400" baseline="30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	 </a:t>
            </a:r>
            <a:r>
              <a:rPr lang="en-US" sz="2400" dirty="0" smtClean="0">
                <a:solidFill>
                  <a:srgbClr val="FF0000"/>
                </a:solidFill>
              </a:rPr>
              <a:t>1.0 </a:t>
            </a:r>
            <a:r>
              <a:rPr lang="en-US" sz="2400" dirty="0" smtClean="0">
                <a:solidFill>
                  <a:srgbClr val="FF0000"/>
                </a:solidFill>
              </a:rPr>
              <a:t>kg/m</a:t>
            </a:r>
            <a:r>
              <a:rPr lang="en-US" sz="2400" baseline="30000" dirty="0" smtClean="0">
                <a:solidFill>
                  <a:srgbClr val="FF0000"/>
                </a:solidFill>
              </a:rPr>
              <a:t>3</a:t>
            </a:r>
            <a:endParaRPr lang="en-US" sz="2400" baseline="300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None/>
              <a:defRPr/>
            </a:pPr>
            <a:r>
              <a:rPr lang="en-US" sz="2000" dirty="0" smtClean="0"/>
              <a:t>(Pressure - Nitrogen)		(600 </a:t>
            </a:r>
            <a:r>
              <a:rPr lang="en-US" sz="2000" dirty="0" err="1" smtClean="0"/>
              <a:t>kPa</a:t>
            </a:r>
            <a:r>
              <a:rPr lang="en-US" sz="2000" dirty="0" smtClean="0"/>
              <a:t>)	</a:t>
            </a:r>
            <a:r>
              <a:rPr lang="en-US" sz="2000" dirty="0" smtClean="0">
                <a:solidFill>
                  <a:srgbClr val="FF0000"/>
                </a:solidFill>
              </a:rPr>
              <a:t>(50 </a:t>
            </a:r>
            <a:r>
              <a:rPr lang="en-US" sz="2000" dirty="0" err="1" smtClean="0">
                <a:solidFill>
                  <a:srgbClr val="FF0000"/>
                </a:solidFill>
              </a:rPr>
              <a:t>kPa</a:t>
            </a:r>
            <a:r>
              <a:rPr lang="en-US" sz="2000" dirty="0" smtClean="0">
                <a:solidFill>
                  <a:srgbClr val="FF0000"/>
                </a:solidFill>
              </a:rPr>
              <a:t>)		(100 </a:t>
            </a:r>
            <a:r>
              <a:rPr lang="en-US" sz="2000" dirty="0" err="1" smtClean="0">
                <a:solidFill>
                  <a:srgbClr val="FF0000"/>
                </a:solidFill>
              </a:rPr>
              <a:t>kPa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Injected quantity		10 mg		 10 mg		 10 mg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 smtClean="0"/>
              <a:t>Number of injections	1 		 1 		 1 				</a:t>
            </a:r>
          </a:p>
        </p:txBody>
      </p:sp>
      <p:sp>
        <p:nvSpPr>
          <p:cNvPr id="3" name="5 CuadroTexto"/>
          <p:cNvSpPr txBox="1">
            <a:spLocks noChangeArrowheads="1"/>
          </p:cNvSpPr>
          <p:nvPr/>
        </p:nvSpPr>
        <p:spPr bwMode="auto">
          <a:xfrm>
            <a:off x="1187450" y="28575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Spray G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– Conditions to Consider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24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21969</TotalTime>
  <Words>327</Words>
  <Application>Microsoft Office PowerPoint</Application>
  <PresentationFormat>Presentación en pantalla (4:3)</PresentationFormat>
  <Paragraphs>95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CMT - Motores Termicos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Vaquerizo Sánchez</dc:creator>
  <cp:lastModifiedBy>Daniel Vaquerizo Sanchez</cp:lastModifiedBy>
  <cp:revision>711</cp:revision>
  <dcterms:created xsi:type="dcterms:W3CDTF">2011-01-20T12:25:32Z</dcterms:created>
  <dcterms:modified xsi:type="dcterms:W3CDTF">2015-02-20T09:15:39Z</dcterms:modified>
</cp:coreProperties>
</file>